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7" r:id="rId20"/>
    <p:sldId id="276" r:id="rId21"/>
    <p:sldId id="280" r:id="rId22"/>
    <p:sldId id="279" r:id="rId23"/>
    <p:sldId id="281" r:id="rId24"/>
    <p:sldId id="275" r:id="rId25"/>
    <p:sldId id="282" r:id="rId26"/>
    <p:sldId id="283" r:id="rId27"/>
    <p:sldId id="314" r:id="rId28"/>
    <p:sldId id="315" r:id="rId29"/>
    <p:sldId id="284" r:id="rId30"/>
    <p:sldId id="285" r:id="rId31"/>
    <p:sldId id="291" r:id="rId32"/>
    <p:sldId id="292" r:id="rId33"/>
    <p:sldId id="293" r:id="rId34"/>
    <p:sldId id="294" r:id="rId35"/>
    <p:sldId id="295" r:id="rId36"/>
    <p:sldId id="296" r:id="rId37"/>
    <p:sldId id="297" r:id="rId38"/>
    <p:sldId id="287" r:id="rId39"/>
    <p:sldId id="298" r:id="rId40"/>
    <p:sldId id="300" r:id="rId41"/>
    <p:sldId id="301" r:id="rId42"/>
    <p:sldId id="302" r:id="rId43"/>
    <p:sldId id="303" r:id="rId44"/>
    <p:sldId id="304" r:id="rId45"/>
    <p:sldId id="288" r:id="rId46"/>
    <p:sldId id="305" r:id="rId47"/>
    <p:sldId id="306" r:id="rId48"/>
    <p:sldId id="308" r:id="rId49"/>
    <p:sldId id="307" r:id="rId50"/>
    <p:sldId id="309" r:id="rId51"/>
    <p:sldId id="312" r:id="rId52"/>
    <p:sldId id="313" r:id="rId53"/>
    <p:sldId id="311" r:id="rId54"/>
    <p:sldId id="289" r:id="rId55"/>
    <p:sldId id="316" r:id="rId56"/>
    <p:sldId id="317" r:id="rId57"/>
    <p:sldId id="318" r:id="rId58"/>
    <p:sldId id="323" r:id="rId59"/>
    <p:sldId id="319" r:id="rId60"/>
    <p:sldId id="326" r:id="rId61"/>
    <p:sldId id="320" r:id="rId62"/>
    <p:sldId id="321" r:id="rId63"/>
    <p:sldId id="322" r:id="rId64"/>
    <p:sldId id="324" r:id="rId65"/>
    <p:sldId id="327" r:id="rId66"/>
    <p:sldId id="325" r:id="rId67"/>
    <p:sldId id="290" r:id="rId6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25.09.2019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25.09.2019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25.09.2019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25.09.2019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25.09.2019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25.09.2019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25.09.2019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260649"/>
            <a:ext cx="9036496" cy="1080119"/>
          </a:xfrm>
        </p:spPr>
        <p:txBody>
          <a:bodyPr/>
          <a:lstStyle/>
          <a:p>
            <a:pPr marL="182880" indent="0" algn="ctr">
              <a:buNone/>
            </a:pPr>
            <a:r>
              <a:rPr lang="uk-UA" sz="2400" dirty="0" smtClean="0">
                <a:solidFill>
                  <a:schemeClr val="tx1"/>
                </a:solidFill>
                <a:latin typeface="+mn-lt"/>
              </a:rPr>
              <a:t>Могилів-Подільського району Вінницької обласної Ради</a:t>
            </a:r>
            <a:r>
              <a:rPr lang="uk-UA" sz="2400" dirty="0" smtClean="0">
                <a:latin typeface="+mn-lt"/>
              </a:rPr>
              <a:t>  </a:t>
            </a:r>
            <a:endParaRPr lang="uk-UA" sz="2400" dirty="0">
              <a:latin typeface="+mn-l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412776"/>
            <a:ext cx="8028384" cy="51478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26439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912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0"/>
            <a:ext cx="53080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854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0"/>
            <a:ext cx="78488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534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149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084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65373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52462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26234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80959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705183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67544" y="332656"/>
            <a:ext cx="8352928" cy="6192688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uk-UA" sz="3600" b="1" dirty="0" smtClean="0">
                <a:solidFill>
                  <a:srgbClr val="FF0000"/>
                </a:solidFill>
              </a:rPr>
              <a:t>Мета</a:t>
            </a:r>
            <a:r>
              <a:rPr lang="uk-UA" sz="2800" b="1" dirty="0">
                <a:solidFill>
                  <a:srgbClr val="FF0000"/>
                </a:solidFill>
              </a:rPr>
              <a:t> </a:t>
            </a:r>
            <a:r>
              <a:rPr lang="uk-UA" sz="3600" b="1" dirty="0" smtClean="0">
                <a:solidFill>
                  <a:srgbClr val="FF0000"/>
                </a:solidFill>
              </a:rPr>
              <a:t>навчально-реабілітаційного центру полягає у </a:t>
            </a:r>
          </a:p>
          <a:p>
            <a:pPr>
              <a:buFont typeface="Wingdings" pitchFamily="2" charset="2"/>
              <a:buChar char="Ø"/>
            </a:pPr>
            <a:r>
              <a:rPr lang="uk-UA" sz="2800" dirty="0" smtClean="0"/>
              <a:t>   </a:t>
            </a:r>
            <a:r>
              <a:rPr lang="uk-UA" sz="3200" dirty="0" smtClean="0">
                <a:solidFill>
                  <a:schemeClr val="tx1"/>
                </a:solidFill>
              </a:rPr>
              <a:t>вдосконаленні </a:t>
            </a:r>
            <a:r>
              <a:rPr lang="uk-UA" sz="3200" dirty="0">
                <a:solidFill>
                  <a:schemeClr val="tx1"/>
                </a:solidFill>
              </a:rPr>
              <a:t>освітнього процесу для дітей із стійкими порушеннями інтелектуального розвитку, які поєднуються з фізичними, </a:t>
            </a:r>
            <a:r>
              <a:rPr lang="uk-UA" sz="3200" dirty="0" smtClean="0">
                <a:solidFill>
                  <a:schemeClr val="tx1"/>
                </a:solidFill>
              </a:rPr>
              <a:t>мовленнєвими </a:t>
            </a:r>
            <a:r>
              <a:rPr lang="uk-UA" sz="3200" dirty="0">
                <a:solidFill>
                  <a:schemeClr val="tx1"/>
                </a:solidFill>
              </a:rPr>
              <a:t>порушеннями, </a:t>
            </a:r>
            <a:r>
              <a:rPr lang="uk-UA" sz="3200" dirty="0" smtClean="0">
                <a:solidFill>
                  <a:schemeClr val="tx1"/>
                </a:solidFill>
              </a:rPr>
              <a:t>РАС;</a:t>
            </a:r>
          </a:p>
          <a:p>
            <a:pPr>
              <a:buFont typeface="Wingdings" pitchFamily="2" charset="2"/>
              <a:buChar char="Ø"/>
            </a:pPr>
            <a:r>
              <a:rPr lang="uk-UA" sz="3200" dirty="0">
                <a:solidFill>
                  <a:schemeClr val="tx1"/>
                </a:solidFill>
              </a:rPr>
              <a:t> </a:t>
            </a:r>
            <a:r>
              <a:rPr lang="uk-UA" sz="3200" dirty="0" smtClean="0">
                <a:solidFill>
                  <a:schemeClr val="tx1"/>
                </a:solidFill>
              </a:rPr>
              <a:t>  забезпечення </a:t>
            </a:r>
            <a:r>
              <a:rPr lang="uk-UA" sz="3200" dirty="0">
                <a:solidFill>
                  <a:schemeClr val="tx1"/>
                </a:solidFill>
              </a:rPr>
              <a:t>їх повноцінної життєдіяльності, соціального </a:t>
            </a:r>
            <a:r>
              <a:rPr lang="uk-UA" sz="3200" dirty="0" smtClean="0">
                <a:solidFill>
                  <a:schemeClr val="tx1"/>
                </a:solidFill>
              </a:rPr>
              <a:t>захисту; </a:t>
            </a:r>
          </a:p>
          <a:p>
            <a:pPr>
              <a:buFont typeface="Wingdings" pitchFamily="2" charset="2"/>
              <a:buChar char="Ø"/>
            </a:pPr>
            <a:r>
              <a:rPr lang="uk-UA" sz="3200" dirty="0">
                <a:solidFill>
                  <a:schemeClr val="tx1"/>
                </a:solidFill>
              </a:rPr>
              <a:t> </a:t>
            </a:r>
            <a:r>
              <a:rPr lang="uk-UA" sz="3200" dirty="0" smtClean="0">
                <a:solidFill>
                  <a:schemeClr val="tx1"/>
                </a:solidFill>
              </a:rPr>
              <a:t> умов </a:t>
            </a:r>
            <a:r>
              <a:rPr lang="uk-UA" sz="3200" dirty="0">
                <a:solidFill>
                  <a:schemeClr val="tx1"/>
                </a:solidFill>
              </a:rPr>
              <a:t>для максимальної психологічної та соціально-трудової реабілітації.</a:t>
            </a:r>
          </a:p>
        </p:txBody>
      </p:sp>
    </p:spTree>
    <p:extLst>
      <p:ext uri="{BB962C8B-B14F-4D97-AF65-F5344CB8AC3E}">
        <p14:creationId xmlns:p14="http://schemas.microsoft.com/office/powerpoint/2010/main" val="2154885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073299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5536" y="260648"/>
            <a:ext cx="8496944" cy="6048672"/>
          </a:xfrm>
        </p:spPr>
        <p:txBody>
          <a:bodyPr>
            <a:normAutofit/>
          </a:bodyPr>
          <a:lstStyle/>
          <a:p>
            <a:pPr algn="ctr"/>
            <a:r>
              <a:rPr lang="uk-UA" sz="4000" b="1" dirty="0" smtClean="0">
                <a:solidFill>
                  <a:schemeClr val="tx1"/>
                </a:solidFill>
              </a:rPr>
              <a:t>Психологічна реабілітація</a:t>
            </a:r>
          </a:p>
          <a:p>
            <a:pPr algn="ctr"/>
            <a:endParaRPr lang="uk-UA" sz="1800" dirty="0" smtClean="0">
              <a:solidFill>
                <a:schemeClr val="tx1"/>
              </a:solidFill>
            </a:endParaRPr>
          </a:p>
          <a:p>
            <a:pPr marL="342900" indent="-342900" algn="l">
              <a:buFont typeface="Wingdings" pitchFamily="2" charset="2"/>
              <a:buChar char="Ø"/>
            </a:pPr>
            <a:r>
              <a:rPr lang="uk-UA" dirty="0" smtClean="0"/>
              <a:t> </a:t>
            </a:r>
            <a:r>
              <a:rPr lang="uk-UA" sz="2800" dirty="0" smtClean="0"/>
              <a:t>Психологічна діагностика.</a:t>
            </a:r>
          </a:p>
          <a:p>
            <a:pPr algn="l"/>
            <a:endParaRPr lang="uk-UA" sz="2800" dirty="0" smtClean="0"/>
          </a:p>
          <a:p>
            <a:pPr marL="342900" indent="-342900" algn="l">
              <a:buFont typeface="Wingdings" pitchFamily="2" charset="2"/>
              <a:buChar char="Ø"/>
            </a:pPr>
            <a:r>
              <a:rPr lang="uk-UA" sz="2800" dirty="0"/>
              <a:t> </a:t>
            </a:r>
            <a:r>
              <a:rPr lang="uk-UA" sz="2800" dirty="0" smtClean="0"/>
              <a:t>Розвиток психофізичного потенціалу вихованців, формування позитивних якостей емоційно-вольової сфери.</a:t>
            </a:r>
          </a:p>
          <a:p>
            <a:pPr algn="l"/>
            <a:endParaRPr lang="uk-UA" sz="2800" dirty="0" smtClean="0"/>
          </a:p>
          <a:p>
            <a:pPr marL="342900" indent="-342900" algn="l">
              <a:buFont typeface="Wingdings" pitchFamily="2" charset="2"/>
              <a:buChar char="Ø"/>
            </a:pPr>
            <a:r>
              <a:rPr lang="uk-UA" sz="2800" dirty="0"/>
              <a:t> </a:t>
            </a:r>
            <a:r>
              <a:rPr lang="uk-UA" sz="2800" dirty="0" smtClean="0"/>
              <a:t>Заходи спрямовані на становлення особистості учнів, їх комфортного перебування у навчальному закладі і поза його межами. </a:t>
            </a:r>
          </a:p>
          <a:p>
            <a:pPr marL="342900" indent="-342900" algn="l">
              <a:buFont typeface="Wingdings" pitchFamily="2" charset="2"/>
              <a:buChar char="Ø"/>
            </a:pP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1206665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0"/>
            <a:ext cx="5308054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639054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692836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451346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816484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829974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599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8907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012724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1520" y="116632"/>
            <a:ext cx="8640960" cy="6552728"/>
          </a:xfrm>
        </p:spPr>
        <p:txBody>
          <a:bodyPr>
            <a:normAutofit/>
          </a:bodyPr>
          <a:lstStyle/>
          <a:p>
            <a:pPr algn="ctr"/>
            <a:r>
              <a:rPr lang="uk-UA" sz="4000" b="1" dirty="0" smtClean="0">
                <a:solidFill>
                  <a:schemeClr val="tx1"/>
                </a:solidFill>
              </a:rPr>
              <a:t>Основними завданнями НРЦ є:</a:t>
            </a:r>
          </a:p>
          <a:p>
            <a:pPr marL="342900" indent="-342900" algn="l">
              <a:buFont typeface="Wingdings" pitchFamily="2" charset="2"/>
              <a:buChar char="Ø"/>
            </a:pPr>
            <a:r>
              <a:rPr lang="uk-UA" sz="2400" dirty="0" smtClean="0">
                <a:solidFill>
                  <a:schemeClr val="tx1"/>
                </a:solidFill>
              </a:rPr>
              <a:t> </a:t>
            </a:r>
            <a:r>
              <a:rPr lang="uk-UA" sz="2800" dirty="0" smtClean="0">
                <a:solidFill>
                  <a:schemeClr val="tx1"/>
                </a:solidFill>
              </a:rPr>
              <a:t>забезпечення права дітей з особливими освітніми потребами, зумовленими стійкими порушеннями інтелектуального розвитку, які поєднуються з фізичними, мовленнєвими порушеннями, РАС, на здобуття загальної середньої освіти відповідного рівня з урахуваннями особливостей їх психофізичного розвитку;</a:t>
            </a:r>
          </a:p>
          <a:p>
            <a:pPr marL="342900" indent="-342900" algn="l">
              <a:buFont typeface="Wingdings" pitchFamily="2" charset="2"/>
              <a:buChar char="Ø"/>
            </a:pPr>
            <a:r>
              <a:rPr lang="uk-UA" sz="2800" dirty="0" smtClean="0">
                <a:solidFill>
                  <a:schemeClr val="tx1"/>
                </a:solidFill>
              </a:rPr>
              <a:t> забезпечення в освітньому процесі системного психолого-педагогічного супроводження з урахуванням стану здоров’я, особливостей навчально-пізнавальної діяльності вихованців;</a:t>
            </a:r>
          </a:p>
          <a:p>
            <a:pPr marL="342900" indent="-342900" algn="l">
              <a:buFont typeface="Wingdings" pitchFamily="2" charset="2"/>
              <a:buChar char="Ø"/>
            </a:pPr>
            <a:endParaRPr lang="uk-UA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897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7544" y="260648"/>
            <a:ext cx="8496944" cy="6480720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uk-UA" sz="4000" b="1" dirty="0" smtClean="0">
                <a:solidFill>
                  <a:schemeClr val="tx1"/>
                </a:solidFill>
              </a:rPr>
              <a:t>Трудова реабілітація</a:t>
            </a:r>
          </a:p>
          <a:p>
            <a:pPr marL="342900" indent="-342900" algn="l">
              <a:buFont typeface="Wingdings" pitchFamily="2" charset="2"/>
              <a:buChar char="Ø"/>
            </a:pPr>
            <a:r>
              <a:rPr lang="uk-UA" dirty="0" smtClean="0"/>
              <a:t> </a:t>
            </a:r>
            <a:r>
              <a:rPr lang="uk-UA" sz="2800" dirty="0" smtClean="0"/>
              <a:t>Формування ЗУН, визначених змістом навчальних програм з трудового навчання. Професійне орієнтування.</a:t>
            </a:r>
          </a:p>
          <a:p>
            <a:pPr marL="342900" indent="-342900" algn="l">
              <a:buFont typeface="Wingdings" pitchFamily="2" charset="2"/>
              <a:buChar char="Ø"/>
            </a:pPr>
            <a:r>
              <a:rPr lang="uk-UA" sz="2800" dirty="0" smtClean="0"/>
              <a:t>Корекція та розвиток найважливіших трудових якостей учнів для успішного адаптаційного періоду самостійної трудової діяльності.</a:t>
            </a:r>
          </a:p>
          <a:p>
            <a:pPr marL="342900" indent="-342900" algn="l">
              <a:buFont typeface="Wingdings" pitchFamily="2" charset="2"/>
              <a:buChar char="Ø"/>
            </a:pPr>
            <a:r>
              <a:rPr lang="uk-UA" sz="2800" dirty="0" smtClean="0"/>
              <a:t>Заходи спрямовані на обізнаність вихованцями та їх батьками про заклади, в яких можна продовжити навчання з метою вибору професії.</a:t>
            </a:r>
          </a:p>
          <a:p>
            <a:pPr marL="342900" indent="-342900" algn="l">
              <a:buFont typeface="Wingdings" pitchFamily="2" charset="2"/>
              <a:buChar char="Ø"/>
            </a:pPr>
            <a:r>
              <a:rPr lang="uk-UA" sz="2800" dirty="0"/>
              <a:t> </a:t>
            </a:r>
            <a:r>
              <a:rPr lang="uk-UA" sz="2800" dirty="0" smtClean="0"/>
              <a:t>Налагодження співпраці з центром зайнятості щодо вирішення питань подальшого навчання і працевлаштування учнів.</a:t>
            </a:r>
          </a:p>
          <a:p>
            <a:pPr marL="342900" indent="-342900" algn="l">
              <a:buFont typeface="Wingdings" pitchFamily="2" charset="2"/>
              <a:buChar char="Ø"/>
            </a:pPr>
            <a:r>
              <a:rPr lang="uk-UA" sz="2800" dirty="0" smtClean="0"/>
              <a:t>Укладання угод з закладами професійної освіти з метою продовження навчання, здобуття професії. </a:t>
            </a:r>
            <a:r>
              <a:rPr lang="uk-UA" sz="2400" dirty="0" smtClean="0"/>
              <a:t>  </a:t>
            </a:r>
            <a:endParaRPr lang="uk-UA" sz="2400" dirty="0"/>
          </a:p>
        </p:txBody>
      </p:sp>
    </p:spTree>
    <p:extLst>
      <p:ext uri="{BB962C8B-B14F-4D97-AF65-F5344CB8AC3E}">
        <p14:creationId xmlns:p14="http://schemas.microsoft.com/office/powerpoint/2010/main" val="14364975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691783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729946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01936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8439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5777625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8165347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34273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79512" y="260648"/>
            <a:ext cx="8640960" cy="6120680"/>
          </a:xfrm>
        </p:spPr>
        <p:txBody>
          <a:bodyPr/>
          <a:lstStyle/>
          <a:p>
            <a:pPr algn="l"/>
            <a:r>
              <a:rPr lang="uk-UA" sz="4000" b="1" dirty="0" smtClean="0"/>
              <a:t>Медична реабілітація</a:t>
            </a:r>
          </a:p>
          <a:p>
            <a:pPr marL="342900" indent="-342900" algn="l">
              <a:buFont typeface="Wingdings" pitchFamily="2" charset="2"/>
              <a:buChar char="Ø"/>
            </a:pPr>
            <a:r>
              <a:rPr lang="uk-UA" dirty="0" smtClean="0"/>
              <a:t> </a:t>
            </a:r>
            <a:r>
              <a:rPr lang="uk-UA" sz="3200" dirty="0" smtClean="0">
                <a:solidFill>
                  <a:schemeClr val="tx1"/>
                </a:solidFill>
              </a:rPr>
              <a:t>Оцінка стану здоров’я.</a:t>
            </a:r>
          </a:p>
          <a:p>
            <a:pPr marL="342900" indent="-342900" algn="l">
              <a:buFont typeface="Wingdings" pitchFamily="2" charset="2"/>
              <a:buChar char="Ø"/>
            </a:pPr>
            <a:r>
              <a:rPr lang="uk-UA" sz="3200" dirty="0" smtClean="0">
                <a:solidFill>
                  <a:schemeClr val="tx1"/>
                </a:solidFill>
              </a:rPr>
              <a:t>Оцінка рухової підготовки.</a:t>
            </a:r>
          </a:p>
          <a:p>
            <a:pPr marL="342900" indent="-342900" algn="l">
              <a:buFont typeface="Wingdings" pitchFamily="2" charset="2"/>
              <a:buChar char="Ø"/>
            </a:pPr>
            <a:r>
              <a:rPr lang="uk-UA" sz="3200" dirty="0" smtClean="0">
                <a:solidFill>
                  <a:schemeClr val="tx1"/>
                </a:solidFill>
              </a:rPr>
              <a:t>На основі оцінки:</a:t>
            </a:r>
          </a:p>
          <a:p>
            <a:pPr marL="342900" indent="-342900" algn="l">
              <a:buFontTx/>
              <a:buChar char="-"/>
            </a:pPr>
            <a:r>
              <a:rPr lang="uk-UA" sz="3200" dirty="0" smtClean="0">
                <a:solidFill>
                  <a:schemeClr val="tx1"/>
                </a:solidFill>
              </a:rPr>
              <a:t>ЛФК, фізкультура, ритміка;</a:t>
            </a:r>
          </a:p>
          <a:p>
            <a:pPr marL="342900" indent="-342900" algn="l">
              <a:buFontTx/>
              <a:buChar char="-"/>
            </a:pPr>
            <a:r>
              <a:rPr lang="uk-UA" sz="3200" dirty="0">
                <a:solidFill>
                  <a:schemeClr val="tx1"/>
                </a:solidFill>
              </a:rPr>
              <a:t>с</a:t>
            </a:r>
            <a:r>
              <a:rPr lang="uk-UA" sz="3200" dirty="0" smtClean="0">
                <a:solidFill>
                  <a:schemeClr val="tx1"/>
                </a:solidFill>
              </a:rPr>
              <a:t>пеціальні вправи та ігри;</a:t>
            </a:r>
          </a:p>
          <a:p>
            <a:pPr marL="342900" indent="-342900" algn="l">
              <a:buFontTx/>
              <a:buChar char="-"/>
            </a:pPr>
            <a:r>
              <a:rPr lang="uk-UA" sz="3200" dirty="0" smtClean="0">
                <a:solidFill>
                  <a:schemeClr val="tx1"/>
                </a:solidFill>
              </a:rPr>
              <a:t>корекція режиму дня;</a:t>
            </a:r>
          </a:p>
          <a:p>
            <a:pPr marL="342900" indent="-342900" algn="l">
              <a:buFontTx/>
              <a:buChar char="-"/>
            </a:pPr>
            <a:r>
              <a:rPr lang="uk-UA" sz="3200" dirty="0">
                <a:solidFill>
                  <a:schemeClr val="tx1"/>
                </a:solidFill>
              </a:rPr>
              <a:t>о</a:t>
            </a:r>
            <a:r>
              <a:rPr lang="uk-UA" sz="3200" dirty="0" smtClean="0">
                <a:solidFill>
                  <a:schemeClr val="tx1"/>
                </a:solidFill>
              </a:rPr>
              <a:t>рганізація повноцінного харчування;</a:t>
            </a:r>
          </a:p>
          <a:p>
            <a:pPr marL="342900" indent="-342900" algn="l">
              <a:buFontTx/>
              <a:buChar char="-"/>
            </a:pPr>
            <a:r>
              <a:rPr lang="uk-UA" sz="3200" dirty="0" smtClean="0">
                <a:solidFill>
                  <a:schemeClr val="tx1"/>
                </a:solidFill>
              </a:rPr>
              <a:t> співпраця з медичними установами.   </a:t>
            </a:r>
            <a:endParaRPr lang="uk-UA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3354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9806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79512" y="404664"/>
            <a:ext cx="8712968" cy="6264696"/>
          </a:xfrm>
        </p:spPr>
        <p:txBody>
          <a:bodyPr>
            <a:normAutofit lnSpcReduction="10000"/>
          </a:bodyPr>
          <a:lstStyle/>
          <a:p>
            <a:pPr marL="342900" indent="-342900" algn="l">
              <a:buFont typeface="Wingdings" pitchFamily="2" charset="2"/>
              <a:buChar char="Ø"/>
            </a:pPr>
            <a:r>
              <a:rPr lang="uk-UA" sz="2400" dirty="0" smtClean="0"/>
              <a:t> </a:t>
            </a:r>
            <a:r>
              <a:rPr lang="uk-UA" sz="2800" dirty="0">
                <a:solidFill>
                  <a:schemeClr val="tx1"/>
                </a:solidFill>
              </a:rPr>
              <a:t>розвиток природних здібностей і обдарувань, творчого та критичного мислення, здійснення їх адекватної професійної орієнтації, допрофесійної підготовки для подальшої соціалізації;</a:t>
            </a:r>
            <a:endParaRPr lang="uk-UA" sz="2800" dirty="0" smtClean="0">
              <a:solidFill>
                <a:schemeClr val="tx1"/>
              </a:solidFill>
            </a:endParaRPr>
          </a:p>
          <a:p>
            <a:pPr marL="342900" indent="-342900" algn="l">
              <a:buFont typeface="Wingdings" pitchFamily="2" charset="2"/>
              <a:buChar char="Ø"/>
            </a:pPr>
            <a:r>
              <a:rPr lang="uk-UA" sz="2800" dirty="0" smtClean="0">
                <a:solidFill>
                  <a:schemeClr val="tx1"/>
                </a:solidFill>
              </a:rPr>
              <a:t>сприяння засвоєнню учнями основ гігієни та здорового способу життя, норм етики та загальнолюдської моралі, міжособистісного спілкування;</a:t>
            </a:r>
          </a:p>
          <a:p>
            <a:pPr marL="342900" indent="-342900" algn="l">
              <a:buFont typeface="Wingdings" pitchFamily="2" charset="2"/>
              <a:buChar char="Ø"/>
            </a:pPr>
            <a:r>
              <a:rPr lang="uk-UA" sz="2800" dirty="0">
                <a:solidFill>
                  <a:schemeClr val="tx1"/>
                </a:solidFill>
              </a:rPr>
              <a:t> </a:t>
            </a:r>
            <a:r>
              <a:rPr lang="uk-UA" sz="2800" dirty="0" smtClean="0">
                <a:solidFill>
                  <a:schemeClr val="tx1"/>
                </a:solidFill>
              </a:rPr>
              <a:t>сприяння набуттю ключових компетентностей учнями в рамках Нової української школи, запровадження педагогіки партнерства, надання консультацій батькам або іншим представникам вихованця з метою забезпечити їх активної участі у освітньому процесі.</a:t>
            </a:r>
            <a:endParaRPr lang="uk-UA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46244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456164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5019516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66362" y="1158078"/>
            <a:ext cx="6684235" cy="4536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64265" y="951762"/>
            <a:ext cx="6616693" cy="49625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4988359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54788" y="993357"/>
            <a:ext cx="6322271" cy="47417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57972" y="939316"/>
            <a:ext cx="6384032" cy="4788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1123334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7437766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1520" y="188640"/>
            <a:ext cx="8568952" cy="5976664"/>
          </a:xfrm>
        </p:spPr>
        <p:txBody>
          <a:bodyPr/>
          <a:lstStyle/>
          <a:p>
            <a:pPr algn="l"/>
            <a:r>
              <a:rPr lang="uk-UA" sz="4000" b="1" dirty="0" smtClean="0">
                <a:solidFill>
                  <a:schemeClr val="tx1"/>
                </a:solidFill>
              </a:rPr>
              <a:t>Соціальна реабілітація</a:t>
            </a:r>
          </a:p>
          <a:p>
            <a:pPr marL="342900" indent="-342900" algn="l">
              <a:buFont typeface="Wingdings" pitchFamily="2" charset="2"/>
              <a:buChar char="Ø"/>
            </a:pPr>
            <a:r>
              <a:rPr lang="uk-UA" dirty="0"/>
              <a:t> </a:t>
            </a:r>
            <a:r>
              <a:rPr lang="uk-UA" sz="3200" dirty="0">
                <a:solidFill>
                  <a:schemeClr val="tx1"/>
                </a:solidFill>
              </a:rPr>
              <a:t>Ф</a:t>
            </a:r>
            <a:r>
              <a:rPr lang="uk-UA" sz="3200" dirty="0" smtClean="0">
                <a:solidFill>
                  <a:schemeClr val="tx1"/>
                </a:solidFill>
              </a:rPr>
              <a:t>ормування життєвих компетентностей.</a:t>
            </a:r>
          </a:p>
          <a:p>
            <a:pPr marL="342900" indent="-342900" algn="l">
              <a:buFont typeface="Wingdings" pitchFamily="2" charset="2"/>
              <a:buChar char="Ø"/>
            </a:pPr>
            <a:r>
              <a:rPr lang="uk-UA" sz="3200" dirty="0">
                <a:solidFill>
                  <a:schemeClr val="tx1"/>
                </a:solidFill>
              </a:rPr>
              <a:t> </a:t>
            </a:r>
            <a:r>
              <a:rPr lang="uk-UA" sz="3200" dirty="0" smtClean="0">
                <a:solidFill>
                  <a:schemeClr val="tx1"/>
                </a:solidFill>
              </a:rPr>
              <a:t>Соціальний захист вихованців.</a:t>
            </a:r>
          </a:p>
          <a:p>
            <a:pPr marL="342900" indent="-342900" algn="l">
              <a:buFont typeface="Wingdings" pitchFamily="2" charset="2"/>
              <a:buChar char="Ø"/>
            </a:pPr>
            <a:r>
              <a:rPr lang="uk-UA" sz="3200" dirty="0">
                <a:solidFill>
                  <a:schemeClr val="tx1"/>
                </a:solidFill>
              </a:rPr>
              <a:t> </a:t>
            </a:r>
            <a:r>
              <a:rPr lang="uk-UA" sz="3200" dirty="0" smtClean="0">
                <a:solidFill>
                  <a:schemeClr val="tx1"/>
                </a:solidFill>
              </a:rPr>
              <a:t>Взаємодія з Піклувальною радою закладу.</a:t>
            </a:r>
          </a:p>
          <a:p>
            <a:pPr marL="342900" indent="-342900" algn="l">
              <a:buFont typeface="Wingdings" pitchFamily="2" charset="2"/>
              <a:buChar char="Ø"/>
            </a:pPr>
            <a:r>
              <a:rPr lang="uk-UA" sz="3200" dirty="0" smtClean="0">
                <a:solidFill>
                  <a:schemeClr val="tx1"/>
                </a:solidFill>
              </a:rPr>
              <a:t>Співпраця з сім’ями в яких виховуються діти з особливими освітніми потребам</a:t>
            </a:r>
            <a:r>
              <a:rPr lang="uk-UA" dirty="0" smtClean="0"/>
              <a:t>. </a:t>
            </a:r>
          </a:p>
          <a:p>
            <a:pPr marL="342900" indent="-342900">
              <a:buFont typeface="Wingdings" pitchFamily="2" charset="2"/>
              <a:buChar char="Ø"/>
            </a:pPr>
            <a:endParaRPr lang="uk-UA" dirty="0" smtClean="0"/>
          </a:p>
          <a:p>
            <a:pPr marL="342900" indent="-342900">
              <a:buFont typeface="Wingdings" pitchFamily="2" charset="2"/>
              <a:buChar char="Ø"/>
            </a:pP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46186227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46412" y="1381730"/>
            <a:ext cx="6228184" cy="46711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83393" y="780086"/>
            <a:ext cx="6240693" cy="4680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8025315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7553157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4664"/>
            <a:ext cx="9144000" cy="52468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134041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4" y="-1"/>
            <a:ext cx="4907066" cy="65427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34148" y="1495221"/>
            <a:ext cx="5844142" cy="43831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322003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1520" y="692696"/>
            <a:ext cx="8712968" cy="5904656"/>
          </a:xfrm>
        </p:spPr>
        <p:txBody>
          <a:bodyPr/>
          <a:lstStyle/>
          <a:p>
            <a:pPr algn="just"/>
            <a:r>
              <a:rPr lang="uk-UA" sz="2800" dirty="0" smtClean="0">
                <a:solidFill>
                  <a:schemeClr val="tx1"/>
                </a:solidFill>
              </a:rPr>
              <a:t>	Організація діяльності НРЦ здійснюється в </a:t>
            </a:r>
            <a:r>
              <a:rPr lang="uk-UA" sz="2800" dirty="0">
                <a:solidFill>
                  <a:schemeClr val="tx1"/>
                </a:solidFill>
              </a:rPr>
              <a:t>рамках Законів України «Про освіту», «Про загальну середню освіту», «Про дошкільну освіту», Положення про спеціальну школу та Положення про навчально-реабілітаційний центр, затверджених постановою Кабінету Міністрів України від 6 березня 2019 р. № </a:t>
            </a:r>
            <a:r>
              <a:rPr lang="uk-UA" sz="2800" dirty="0" smtClean="0">
                <a:solidFill>
                  <a:schemeClr val="tx1"/>
                </a:solidFill>
              </a:rPr>
              <a:t>221.</a:t>
            </a:r>
          </a:p>
          <a:p>
            <a:pPr algn="just"/>
            <a:r>
              <a:rPr lang="uk-UA" sz="2800" dirty="0" smtClean="0">
                <a:solidFill>
                  <a:schemeClr val="tx1"/>
                </a:solidFill>
              </a:rPr>
              <a:t>	У центрі створені умови для здобуття освіти, реабілітації, соціальної адаптації, інтеграції в суспільство дітей з особливими освітніми потребами, у тому числі з інвалідністю.</a:t>
            </a:r>
            <a:endParaRPr lang="uk-UA" sz="2800" dirty="0">
              <a:solidFill>
                <a:schemeClr val="tx1"/>
              </a:solidFill>
            </a:endParaRPr>
          </a:p>
          <a:p>
            <a:pPr algn="l"/>
            <a:endParaRPr lang="uk-UA" dirty="0" smtClean="0"/>
          </a:p>
          <a:p>
            <a:pPr algn="l"/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47062373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224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3338288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27003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97415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99592" y="1700808"/>
            <a:ext cx="7128792" cy="1224136"/>
          </a:xfrm>
        </p:spPr>
        <p:txBody>
          <a:bodyPr>
            <a:normAutofit/>
          </a:bodyPr>
          <a:lstStyle/>
          <a:p>
            <a:pPr algn="l"/>
            <a:r>
              <a:rPr lang="uk-UA" sz="4800" b="1" dirty="0" smtClean="0">
                <a:solidFill>
                  <a:schemeClr val="tx1"/>
                </a:solidFill>
              </a:rPr>
              <a:t>Терапія середовищем</a:t>
            </a:r>
            <a:endParaRPr lang="uk-UA" sz="4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37701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04196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6938510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0389030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8640960" cy="64807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9511880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947201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1520" y="260648"/>
            <a:ext cx="8568952" cy="6264696"/>
          </a:xfrm>
        </p:spPr>
        <p:txBody>
          <a:bodyPr/>
          <a:lstStyle/>
          <a:p>
            <a:pPr algn="just"/>
            <a:r>
              <a:rPr lang="uk-UA" dirty="0" smtClean="0"/>
              <a:t>	</a:t>
            </a:r>
            <a:r>
              <a:rPr lang="uk-UA" sz="2800" dirty="0" smtClean="0">
                <a:solidFill>
                  <a:schemeClr val="tx1"/>
                </a:solidFill>
              </a:rPr>
              <a:t>Зміст навчання базується на положеннях дидактики, психології, методики, підборі оригінальних завдань і видів діяльності, моделювання творчої діяльності учнів, урахуванні розвитку мовних, соціальних, громадських, здоров’язбережувальних компетентностей  визначених програмами. </a:t>
            </a:r>
          </a:p>
          <a:p>
            <a:pPr algn="just"/>
            <a:r>
              <a:rPr lang="uk-UA" sz="2800" dirty="0" smtClean="0">
                <a:solidFill>
                  <a:schemeClr val="tx1"/>
                </a:solidFill>
              </a:rPr>
              <a:t>	Саме через освіту потрібно підготувати інноваційну людину, здатну до сприйняття змін та новацій. Створити умови для саморозвитку та самореалізації кожної особистості як громадянина України.   </a:t>
            </a:r>
            <a:endParaRPr lang="uk-UA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58007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89232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5139903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28075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909" y="116632"/>
            <a:ext cx="5336379" cy="65391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1271383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940866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76736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75522" y="775523"/>
            <a:ext cx="6204181" cy="46531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84398" y="1431232"/>
            <a:ext cx="6168688" cy="46265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0434552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55576" y="692696"/>
            <a:ext cx="7237356" cy="4750275"/>
          </a:xfrm>
        </p:spPr>
        <p:txBody>
          <a:bodyPr>
            <a:normAutofit/>
          </a:bodyPr>
          <a:lstStyle/>
          <a:p>
            <a:pPr algn="ctr"/>
            <a:endParaRPr lang="uk-UA" sz="6600" b="1" dirty="0" smtClean="0">
              <a:solidFill>
                <a:schemeClr val="tx1"/>
              </a:solidFill>
            </a:endParaRPr>
          </a:p>
          <a:p>
            <a:pPr algn="ctr"/>
            <a:r>
              <a:rPr lang="uk-UA" sz="6600" b="1" dirty="0" smtClean="0">
                <a:solidFill>
                  <a:schemeClr val="tx1"/>
                </a:solidFill>
              </a:rPr>
              <a:t>Дякую за увагу!</a:t>
            </a:r>
            <a:endParaRPr lang="uk-UA" sz="6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53190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5536" y="332656"/>
            <a:ext cx="8280920" cy="5904656"/>
          </a:xfrm>
        </p:spPr>
        <p:txBody>
          <a:bodyPr/>
          <a:lstStyle/>
          <a:p>
            <a:pPr algn="l"/>
            <a:r>
              <a:rPr lang="uk-UA" dirty="0" smtClean="0"/>
              <a:t>	</a:t>
            </a:r>
          </a:p>
          <a:p>
            <a:pPr algn="l"/>
            <a:r>
              <a:rPr lang="uk-UA" sz="2800" dirty="0">
                <a:solidFill>
                  <a:schemeClr val="tx1"/>
                </a:solidFill>
              </a:rPr>
              <a:t>	</a:t>
            </a:r>
            <a:r>
              <a:rPr lang="uk-UA" sz="2800" dirty="0" smtClean="0">
                <a:solidFill>
                  <a:schemeClr val="tx1"/>
                </a:solidFill>
              </a:rPr>
              <a:t>Освітній процес в НРЦ забезпечує формування соціально-трудової компетентності.</a:t>
            </a:r>
          </a:p>
          <a:p>
            <a:pPr algn="l"/>
            <a:r>
              <a:rPr lang="uk-UA" sz="2800" dirty="0">
                <a:solidFill>
                  <a:schemeClr val="tx1"/>
                </a:solidFill>
              </a:rPr>
              <a:t>	</a:t>
            </a:r>
            <a:r>
              <a:rPr lang="uk-UA" sz="2800" dirty="0" smtClean="0">
                <a:solidFill>
                  <a:schemeClr val="tx1"/>
                </a:solidFill>
              </a:rPr>
              <a:t>Здійснюється реалізація концепції Нової української школи.</a:t>
            </a:r>
          </a:p>
          <a:p>
            <a:pPr algn="l"/>
            <a:r>
              <a:rPr lang="uk-UA" sz="2800" dirty="0">
                <a:solidFill>
                  <a:schemeClr val="tx1"/>
                </a:solidFill>
              </a:rPr>
              <a:t>	</a:t>
            </a:r>
            <a:r>
              <a:rPr lang="uk-UA" sz="2800" dirty="0" smtClean="0">
                <a:solidFill>
                  <a:schemeClr val="tx1"/>
                </a:solidFill>
              </a:rPr>
              <a:t>Оволодіння вихованцями корисними вміннями та навичками необхідними їм у повсякденні.</a:t>
            </a:r>
            <a:endParaRPr lang="uk-UA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97025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1520" y="332656"/>
            <a:ext cx="8424936" cy="1800200"/>
          </a:xfrm>
        </p:spPr>
        <p:txBody>
          <a:bodyPr>
            <a:noAutofit/>
          </a:bodyPr>
          <a:lstStyle/>
          <a:p>
            <a:pPr algn="ctr"/>
            <a:r>
              <a:rPr lang="uk-UA" sz="3600" b="1" dirty="0" smtClean="0">
                <a:solidFill>
                  <a:schemeClr val="tx1"/>
                </a:solidFill>
              </a:rPr>
              <a:t>Педагогічна реабілітація вихованців</a:t>
            </a:r>
          </a:p>
          <a:p>
            <a:pPr algn="l"/>
            <a:endParaRPr lang="uk-UA" sz="3200" dirty="0" smtClean="0">
              <a:solidFill>
                <a:schemeClr val="tx1"/>
              </a:solidFill>
            </a:endParaRPr>
          </a:p>
          <a:p>
            <a:pPr algn="l"/>
            <a:r>
              <a:rPr lang="uk-UA" sz="3200" dirty="0" smtClean="0">
                <a:solidFill>
                  <a:schemeClr val="tx1"/>
                </a:solidFill>
              </a:rPr>
              <a:t>Постійні форми роботи</a:t>
            </a:r>
          </a:p>
          <a:p>
            <a:pPr marL="457200" indent="-457200" algn="l">
              <a:buFont typeface="Wingdings" pitchFamily="2" charset="2"/>
              <a:buChar char="Ø"/>
            </a:pPr>
            <a:r>
              <a:rPr lang="uk-UA" sz="3200" dirty="0">
                <a:solidFill>
                  <a:schemeClr val="tx1"/>
                </a:solidFill>
              </a:rPr>
              <a:t> </a:t>
            </a:r>
            <a:r>
              <a:rPr lang="uk-UA" sz="3200" dirty="0" smtClean="0">
                <a:solidFill>
                  <a:schemeClr val="tx1"/>
                </a:solidFill>
              </a:rPr>
              <a:t>Уроки.</a:t>
            </a:r>
          </a:p>
          <a:p>
            <a:pPr marL="457200" indent="-457200" algn="l">
              <a:buFont typeface="Wingdings" pitchFamily="2" charset="2"/>
              <a:buChar char="Ø"/>
            </a:pPr>
            <a:r>
              <a:rPr lang="uk-UA" sz="3200" dirty="0" smtClean="0">
                <a:solidFill>
                  <a:schemeClr val="tx1"/>
                </a:solidFill>
              </a:rPr>
              <a:t>Корекційно-розвиткові заняття.</a:t>
            </a:r>
          </a:p>
          <a:p>
            <a:pPr marL="457200" indent="-457200" algn="l">
              <a:buFont typeface="Wingdings" pitchFamily="2" charset="2"/>
              <a:buChar char="Ø"/>
            </a:pPr>
            <a:r>
              <a:rPr lang="uk-UA" sz="3200" dirty="0" smtClean="0">
                <a:solidFill>
                  <a:schemeClr val="tx1"/>
                </a:solidFill>
              </a:rPr>
              <a:t>Режимні моменти. </a:t>
            </a:r>
            <a:endParaRPr lang="uk-UA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23551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361565"/>
      </p:ext>
    </p:extLst>
  </p:cSld>
  <p:clrMapOvr>
    <a:masterClrMapping/>
  </p:clrMapOvr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355</TotalTime>
  <Words>399</Words>
  <Application>Microsoft Office PowerPoint</Application>
  <PresentationFormat>Экран (4:3)</PresentationFormat>
  <Paragraphs>55</Paragraphs>
  <Slides>67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67</vt:i4>
      </vt:variant>
    </vt:vector>
  </HeadingPairs>
  <TitlesOfParts>
    <vt:vector size="68" baseType="lpstr">
      <vt:lpstr>Воздушный поток</vt:lpstr>
      <vt:lpstr>Могилів-Подільського району Вінницької обласної Ради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Серебрійський навчально-реабілітаційний центр Могилів-Подільського району Вінницької обласної Ради  </dc:title>
  <dc:creator>Admin</dc:creator>
  <cp:lastModifiedBy>Admin</cp:lastModifiedBy>
  <cp:revision>26</cp:revision>
  <dcterms:created xsi:type="dcterms:W3CDTF">2019-09-24T11:11:38Z</dcterms:created>
  <dcterms:modified xsi:type="dcterms:W3CDTF">2019-09-25T00:46:23Z</dcterms:modified>
</cp:coreProperties>
</file>